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16"/>
  </p:notesMasterIdLst>
  <p:sldIdLst>
    <p:sldId id="3919" r:id="rId4"/>
    <p:sldId id="5024" r:id="rId5"/>
    <p:sldId id="309" r:id="rId6"/>
    <p:sldId id="317" r:id="rId7"/>
    <p:sldId id="5026" r:id="rId8"/>
    <p:sldId id="5021" r:id="rId9"/>
    <p:sldId id="5022" r:id="rId10"/>
    <p:sldId id="5025" r:id="rId11"/>
    <p:sldId id="3922" r:id="rId12"/>
    <p:sldId id="3921" r:id="rId13"/>
    <p:sldId id="5023" r:id="rId14"/>
    <p:sldId id="501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pos="257" userDrawn="1">
          <p15:clr>
            <a:srgbClr val="A4A3A4"/>
          </p15:clr>
        </p15:guide>
        <p15:guide id="5" orient="horz" pos="4178" userDrawn="1">
          <p15:clr>
            <a:srgbClr val="A4A3A4"/>
          </p15:clr>
        </p15:guide>
        <p15:guide id="6" orient="horz" pos="19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Ganghua" initials="TG" lastIdx="1" clrIdx="0">
    <p:extLst>
      <p:ext uri="{19B8F6BF-5375-455C-9EA6-DF929625EA0E}">
        <p15:presenceInfo xmlns:p15="http://schemas.microsoft.com/office/powerpoint/2012/main" userId="61205e93f7722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CEE"/>
    <a:srgbClr val="0000FF"/>
    <a:srgbClr val="008000"/>
    <a:srgbClr val="2DBFF5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9526" autoAdjust="0"/>
  </p:normalViewPr>
  <p:slideViewPr>
    <p:cSldViewPr snapToGrid="0" showGuides="1">
      <p:cViewPr varScale="1">
        <p:scale>
          <a:sx n="98" d="100"/>
          <a:sy n="98" d="100"/>
        </p:scale>
        <p:origin x="545" y="66"/>
      </p:cViewPr>
      <p:guideLst>
        <p:guide orient="horz" pos="2183"/>
        <p:guide pos="3840"/>
        <p:guide pos="7423"/>
        <p:guide pos="257"/>
        <p:guide orient="horz" pos="4178"/>
        <p:guide orient="horz" pos="19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9B555-7933-4096-BE99-9C49CCFF8EA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B50E-B660-4ABB-9697-613FA83B86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3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31100EAC-388C-455A-BC4F-0486F3D3951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961D8932-442C-4893-AFC7-6551EF541F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4E18AD47-C899-43CC-98E9-C988C899D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0D1626-6FE4-42D2-8133-CDA8448962E9}" type="slidenum">
              <a:rPr kumimoji="0" lang="zh-CN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62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44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7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2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4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523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3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7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44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22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FE7AD-BD6D-4759-AF90-5081770B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F9F82-9AC8-4A82-8EAE-DC6591C00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071D0-A2C0-4C46-B0AB-696BF935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F79CD-DDB8-4C4F-A9A6-6CF37417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CE7BF-38A8-45DB-B7CE-F09AD592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1CC9F2-6FEC-4C02-A608-6F985C2B785D}"/>
              </a:ext>
            </a:extLst>
          </p:cNvPr>
          <p:cNvCxnSpPr>
            <a:cxnSpLocks/>
          </p:cNvCxnSpPr>
          <p:nvPr userDrawn="1"/>
        </p:nvCxnSpPr>
        <p:spPr>
          <a:xfrm>
            <a:off x="0" y="992038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C57A900-EC16-417C-AD35-6CB6AFF6D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8" y="43741"/>
            <a:ext cx="904423" cy="904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706356-778E-4FCC-8104-014C7FC04C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8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E8F3-D846-416C-A224-7EA09FCE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1C71-C451-4AA7-9D39-24A65F5F0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EEF84-DF6A-44DF-938D-C294C725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B8B81-08EF-408E-A93A-E4C9BD0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DC882-3FCC-47A7-A825-E331E328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83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717971-B60A-4B64-B60E-56C1E7D9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D9235-F9B1-4824-8C14-9C01C473E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96ED0-4708-4194-94BB-87E0868F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B11D9-9E72-4490-A292-03AA2CFD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AD101-7894-4C9B-88F7-8DD43C71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922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FE7AD-BD6D-4759-AF90-5081770B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F9F82-9AC8-4A82-8EAE-DC6591C00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071D0-A2C0-4C46-B0AB-696BF935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F79CD-DDB8-4C4F-A9A6-6CF37417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CE7BF-38A8-45DB-B7CE-F09AD592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1CC9F2-6FEC-4C02-A608-6F985C2B785D}"/>
              </a:ext>
            </a:extLst>
          </p:cNvPr>
          <p:cNvCxnSpPr>
            <a:cxnSpLocks/>
          </p:cNvCxnSpPr>
          <p:nvPr userDrawn="1"/>
        </p:nvCxnSpPr>
        <p:spPr>
          <a:xfrm>
            <a:off x="0" y="992039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C57A900-EC16-417C-AD35-6CB6AFF6D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0" y="43742"/>
            <a:ext cx="904423" cy="904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706356-778E-4FCC-8104-014C7FC04C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1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57BA0-9901-4568-BDA4-08A5C4C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EA89D-4179-401D-80AF-4AC96F11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403F0-66D0-41DA-BA02-2BBCCAC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481C7-D3BA-4F0A-8E2B-5E7FD26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13383-6844-4F8D-8053-ED397731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80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500E2-80D3-4C6B-8E41-F7CF8500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7B186-C34D-48A1-BAD5-6DD8D4CF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6EE95-ECB2-4CE9-B618-84C9651D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2AAD6-EA76-4B53-A18F-87783BD4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C97B2-2CDB-4360-BFAF-1D2D969C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33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CDE33-650A-4A04-BCFA-E26BFD07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392EA-B3DA-4D4C-B35D-9A56D377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813009-13D7-4CD2-8D00-675D3ABF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DA9F0-8ECD-494E-AF5C-08262DFE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E45D8-8F17-492D-AFC0-3576BB72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4AE8C-45B4-4DF7-B9AC-AC097805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61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32D9D-35E1-4F10-B833-1DFD6CF7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C15B3F-0F72-4E27-A3BC-63EFA891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EFA3D-8412-4A75-9484-2E19E1AE6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F03A5-B5E2-489A-98BA-98AE2A5E6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2737A6-BF0D-4795-ABE0-A52E99C69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778CDC-2B40-4BEC-983A-E5BE258A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BFCC70-8F51-4EC4-86D0-B2CD0BC8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0E3967-D604-4CAD-975C-3CC00A15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472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6889-3696-4D30-BBD3-87F5B9B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E1BF79-06A6-4469-8434-0589E869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DA6FCC-4FE0-444B-BB94-8F9DF43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655D2-7237-40D6-88A7-FE18365F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97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79E2E2-DAB7-4D43-BE86-12E77125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7E84FB-899E-406E-8D41-8EFFE9BB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E6434-2FF6-45BE-BE80-D176F243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7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CAE6-659B-48A9-8F4F-C9F15C97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0F13A-1C0E-47C6-835E-995B2A98C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F0612-9173-4F35-BF5F-A58DB00A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8B4C8-3FF6-422C-941A-E90FC5A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7DBC1-CF5C-4627-9490-FAA3304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F83BA-AEB3-47AC-B87D-27FB28B1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3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57BA0-9901-4568-BDA4-08A5C4C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EA89D-4179-401D-80AF-4AC96F11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403F0-66D0-41DA-BA02-2BBCCAC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481C7-D3BA-4F0A-8E2B-5E7FD26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13383-6844-4F8D-8053-ED397731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378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62337-741A-4BA4-8097-83F3F164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637E69-B2B6-4F39-9B80-C5D34B1D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FBDE7-7B65-4DA6-97C5-50EDD32E5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B7110-B9EB-4218-A59B-AEAD583C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36750-168B-4AA6-9C36-0AA81BD6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35DF9-CDA9-4357-B489-E9873589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6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E8F3-D846-416C-A224-7EA09FCE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1C71-C451-4AA7-9D39-24A65F5F0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EEF84-DF6A-44DF-938D-C294C725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B8B81-08EF-408E-A93A-E4C9BD0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DC882-3FCC-47A7-A825-E331E328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05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717971-B60A-4B64-B60E-56C1E7D9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D9235-F9B1-4824-8C14-9C01C473E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96ED0-4708-4194-94BB-87E0868F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B11D9-9E72-4490-A292-03AA2CFD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AD101-7894-4C9B-88F7-8DD43C71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42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5ACCC-273A-4F0A-A95D-FEC0AC7F5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F04A60-C154-4BCC-AC8B-20A04B3A8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FD04CE-13E8-41F1-8809-C7F80935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FF01B8-4A9D-4118-A03A-B5C5121B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1C325-38BB-466A-98CF-442A6F94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72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2120C-DEBF-4699-B29B-A778978E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62501-D72A-4E78-9CAC-C87819ACC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12D64-91FC-4870-AEAB-52FB60AC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F266D-80E7-4332-8A01-8D2CF160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41A91-1F82-49C9-8A61-D99FBEFA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754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C4C2F-7127-41F8-B6B7-32811E15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FA20B5-D9CC-488B-9EAB-AD19A8A55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E58AA-8857-4066-A266-C1F16F94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C1D56E-C8F4-4588-8B2B-74DFBA5F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7DA0C-2FA5-4AE3-8F61-E91BF944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54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DEA5D-55B5-47F5-8D1A-FF844CB0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8A07A-43BC-46A8-8F75-157EB1C0E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29011E-A728-4B95-9994-12314A409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15EF15-23D3-4477-9B94-D90A60758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71DCC-8283-4B12-863D-8426DC833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609782-73F4-43A5-BEE7-C5B743FC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99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388FF-B62F-4761-A811-3B62726E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77B5A9-52BF-49DE-AFEC-157BD324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82971E-751D-4928-966C-41EAC7106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F1A520-55DC-43A0-98B5-06C5A3D7C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0EEBF9-FE44-46D3-95FE-C11604D49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88B92D-7019-435A-8AC8-8C35021C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5E99AE-EE09-44A7-942F-25E1AB76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8E7D47-B567-4736-8460-F5E5EE86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481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FBEB9-BDB6-421A-B881-41F80298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575F8C-4BF6-408F-B8AA-D38E6178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6C5B47-8D96-4E38-86C5-B10AF91D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2721A7-6B38-46B5-B847-442F5987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25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B5B600-6C85-4920-B0AA-97B6ABB4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5A51AB-F43B-4BCA-B22A-167099AA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0F0E5-9355-4F71-89C8-C9221E3C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7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500E2-80D3-4C6B-8E41-F7CF8500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7B186-C34D-48A1-BAD5-6DD8D4CF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6EE95-ECB2-4CE9-B618-84C9651D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2AAD6-EA76-4B53-A18F-87783BD4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C97B2-2CDB-4360-BFAF-1D2D969C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75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C8FDE-4A44-4E3F-9183-2B349FEE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E7480-A8D0-4CA6-8C4B-46A8A85B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DF6FDE-A7BB-460E-9806-A935E18E2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6C9970-0E2B-4138-B115-3522D682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1E3C58-5FA3-452E-AB21-BCC84ACF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AED06-D8F7-42B6-AEF6-62FF4D90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337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68E6A-C742-4974-A99D-9F6499E3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63A790-44FC-46A0-A139-1376EA67D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139B83-5997-40F4-A739-43A04EF53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36FB32-8C96-4FA7-9EF0-CE9C124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D3E76-2666-4723-ABEE-4779DBB4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698990-F0FE-4D9C-BBDD-45774D19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327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B6EA9-031F-4D88-A81C-385EA1AC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CB8926-CC91-400B-ACB1-A7BFA948B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1FD56-341B-4D4C-9EBB-754C9F91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76BB4-C8AD-48E0-9242-9CD14E4D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99C32D-2A68-4231-9CA7-2EAA4AD3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084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E1DBF1-955F-4EE0-A982-5B4910E99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9A13D5-D750-4059-A935-ACDED59FF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61EAE-A574-49FA-9AA9-90300C7B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DEE95-524D-4B50-B3D6-8E26C364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41B6A-EDC7-48A0-96DB-6157A100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1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CDE33-650A-4A04-BCFA-E26BFD07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392EA-B3DA-4D4C-B35D-9A56D377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813009-13D7-4CD2-8D00-675D3ABF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DA9F0-8ECD-494E-AF5C-08262DFE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E45D8-8F17-492D-AFC0-3576BB72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4AE8C-45B4-4DF7-B9AC-AC097805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7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32D9D-35E1-4F10-B833-1DFD6CF7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C15B3F-0F72-4E27-A3BC-63EFA891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EFA3D-8412-4A75-9484-2E19E1AE6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F03A5-B5E2-489A-98BA-98AE2A5E6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2737A6-BF0D-4795-ABE0-A52E99C69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778CDC-2B40-4BEC-983A-E5BE258A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BFCC70-8F51-4EC4-86D0-B2CD0BC8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0E3967-D604-4CAD-975C-3CC00A15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79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6889-3696-4D30-BBD3-87F5B9B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E1BF79-06A6-4469-8434-0589E869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DA6FCC-4FE0-444B-BB94-8F9DF43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655D2-7237-40D6-88A7-FE18365F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34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79E2E2-DAB7-4D43-BE86-12E77125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7E84FB-899E-406E-8D41-8EFFE9BB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E6434-2FF6-45BE-BE80-D176F243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2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CAE6-659B-48A9-8F4F-C9F15C97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0F13A-1C0E-47C6-835E-995B2A98C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F0612-9173-4F35-BF5F-A58DB00A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8B4C8-3FF6-422C-941A-E90FC5A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7DBC1-CF5C-4627-9490-FAA3304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F83BA-AEB3-47AC-B87D-27FB28B1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7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62337-741A-4BA4-8097-83F3F164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637E69-B2B6-4F39-9B80-C5D34B1D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FBDE7-7B65-4DA6-97C5-50EDD32E5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B7110-B9EB-4218-A59B-AEAD583C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36750-168B-4AA6-9C36-0AA81BD6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35DF9-CDA9-4357-B489-E9873589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6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46D9A2-B28B-4CDC-B7AB-DA5B9BE8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1BB39-96B3-411A-861B-3494EF8C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4E6DB-5CF8-4260-B8CA-EFC634CD8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6161F-8433-433F-B7D4-E2F2351A2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29D22-5F8C-4C7A-A9C5-CB86B977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02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46D9A2-B28B-4CDC-B7AB-DA5B9BE8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1BB39-96B3-411A-861B-3494EF8C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4E6DB-5CF8-4260-B8CA-EFC634CD8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6161F-8433-433F-B7D4-E2F2351A2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29D22-5F8C-4C7A-A9C5-CB86B977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BF574C-F0CC-46AC-9997-2BA74E64D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00B9D-9E84-4613-9C10-DE92688AD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442B9-F81A-4C6F-96C8-A883D777D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808233-B7E3-43AB-BDE4-B42B3050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E219E3-7E06-41A3-A00D-A919A43972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3" y="26761"/>
            <a:ext cx="897698" cy="87974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69C564-A93F-4B93-9324-23F411ED5F3B}"/>
              </a:ext>
            </a:extLst>
          </p:cNvPr>
          <p:cNvCxnSpPr/>
          <p:nvPr userDrawn="1"/>
        </p:nvCxnSpPr>
        <p:spPr>
          <a:xfrm>
            <a:off x="0" y="945715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8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video" Target="NULL" TargetMode="Externa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microsoft.com/office/2007/relationships/media" Target="../media/media2.mp4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2.xml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Administrator\Desktop\为而非.png">
            <a:extLst>
              <a:ext uri="{FF2B5EF4-FFF2-40B4-BE49-F238E27FC236}">
                <a16:creationId xmlns:a16="http://schemas.microsoft.com/office/drawing/2014/main" id="{25CA3851-F222-4163-92C0-8AECEA2C5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/>
          <a:stretch/>
        </p:blipFill>
        <p:spPr bwMode="auto">
          <a:xfrm>
            <a:off x="1089764" y="31790"/>
            <a:ext cx="3443614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0" y="4238106"/>
            <a:ext cx="12192000" cy="175260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汇报人：张国新</a:t>
            </a:r>
            <a:endParaRPr lang="en-US" altLang="zh-CN" sz="4000" b="1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4000" b="1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12DE3-8F77-49AF-A97F-CA7F70BB54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882157"/>
            <a:ext cx="12192000" cy="1538883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年第</a:t>
            </a:r>
            <a:r>
              <a:rPr lang="en-US" altLang="zh-CN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 研究进展汇报</a:t>
            </a:r>
            <a:endParaRPr lang="en-US" altLang="zh-CN" sz="5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~9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27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日）</a:t>
            </a:r>
            <a:endParaRPr lang="en-US" altLang="zh-CN" sz="4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8EEF6C-EEC0-954E-508F-10BB2547062B}"/>
              </a:ext>
            </a:extLst>
          </p:cNvPr>
          <p:cNvSpPr txBox="1">
            <a:spLocks noChangeArrowheads="1"/>
          </p:cNvSpPr>
          <p:nvPr/>
        </p:nvSpPr>
        <p:spPr>
          <a:xfrm>
            <a:off x="5274733" y="345742"/>
            <a:ext cx="6900333" cy="65876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高压水射流钻井完井实验室超临界小组</a:t>
            </a:r>
            <a:endParaRPr lang="zh-CN" altLang="en-US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78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18405-31DB-4D9D-A75F-D23FADB1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存在问题及下一步计划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F708D8D-E263-497D-AC0C-91B3528AE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32" y="1774321"/>
            <a:ext cx="10708640" cy="143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67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亚克力压裂可视化抓拍时间节点需确认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平板压裂实验有待改进与开展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提高实验安全意识，开展高压实验一定要带头盔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8954A170-18C3-4225-7A2E-CC5DA1447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主要认识与存在问题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CECC9E-71D6-D996-EEA6-BEAD865A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20704" r="1235" b="16677"/>
          <a:stretch/>
        </p:blipFill>
        <p:spPr>
          <a:xfrm>
            <a:off x="1616113" y="3209457"/>
            <a:ext cx="4028550" cy="340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509281-0CED-0E58-7413-ECAD7343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193" y="3209457"/>
            <a:ext cx="3940007" cy="33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18405-31DB-4D9D-A75F-D23FADB1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存在问题及下一步计划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984FBD2-0EB2-41A7-986E-2C3F7587B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744490"/>
            <a:ext cx="10708640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开展干热岩可视化压裂实验，同时撰写论文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A44B22-FFB7-BFCB-7ACB-8399B2A403B0}"/>
              </a:ext>
            </a:extLst>
          </p:cNvPr>
          <p:cNvSpPr txBox="1"/>
          <p:nvPr/>
        </p:nvSpPr>
        <p:spPr>
          <a:xfrm>
            <a:off x="623660" y="3205834"/>
            <a:ext cx="11160353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进一步开展聚能压裂实验，开展应变监测实验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7529DA-3B46-CC64-85EA-1109A50E0B41}"/>
              </a:ext>
            </a:extLst>
          </p:cNvPr>
          <p:cNvSpPr txBox="1"/>
          <p:nvPr/>
        </p:nvSpPr>
        <p:spPr>
          <a:xfrm>
            <a:off x="985609" y="2305779"/>
            <a:ext cx="8729891" cy="9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依据实验设计方案改进实验；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撰写除实验结果及讨论外的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论文整体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AD55FF-E4C1-224B-3D91-FAB411629490}"/>
              </a:ext>
            </a:extLst>
          </p:cNvPr>
          <p:cNvSpPr txBox="1"/>
          <p:nvPr/>
        </p:nvSpPr>
        <p:spPr>
          <a:xfrm>
            <a:off x="623658" y="5842452"/>
            <a:ext cx="11160353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配合完成实验室日常工作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0EC99-9AF0-89E9-CAB2-9FA1ADB9E6E0}"/>
              </a:ext>
            </a:extLst>
          </p:cNvPr>
          <p:cNvSpPr txBox="1"/>
          <p:nvPr/>
        </p:nvSpPr>
        <p:spPr>
          <a:xfrm>
            <a:off x="985609" y="3655861"/>
            <a:ext cx="8729891" cy="9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依据现有实验基础大致确认裂缝扩展形态，确认应变片排布方式；</a:t>
            </a:r>
            <a:endParaRPr lang="en-US" altLang="zh-CN" sz="2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开展下一步正交实验，分析不同影响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D83F75-8CD1-48BA-90A1-F9308A72C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30" y="1126803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下一步工作计划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6FB6DD-CF04-4728-EBD7-AAEB693306C3}"/>
              </a:ext>
            </a:extLst>
          </p:cNvPr>
          <p:cNvSpPr txBox="1"/>
          <p:nvPr/>
        </p:nvSpPr>
        <p:spPr>
          <a:xfrm>
            <a:off x="623659" y="4597032"/>
            <a:ext cx="11160353" cy="120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整理明亮师兄论文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Irazu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软件及英语学习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26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B2F460-835C-26B6-1ADD-B9BBF1B34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819" y="2003425"/>
            <a:ext cx="10252362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汇报完毕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请各位老师同学批评指正</a:t>
            </a:r>
            <a:b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4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4E5198-BC1B-4DE5-8FAD-0ABA67D3B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月度工作计划与完成情况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4145DC-9568-4495-A485-591CBF2F81C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449955"/>
              </p:ext>
            </p:extLst>
          </p:nvPr>
        </p:nvGraphicFramePr>
        <p:xfrm>
          <a:off x="309383" y="1225969"/>
          <a:ext cx="11550461" cy="393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4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内容</a:t>
                      </a:r>
                    </a:p>
                  </a:txBody>
                  <a:tcPr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工作计划</a:t>
                      </a:r>
                    </a:p>
                  </a:txBody>
                  <a:tcPr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完成情况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学术研究</a:t>
                      </a:r>
                    </a:p>
                  </a:txBody>
                  <a:tcPr marL="91435" marR="91435" marT="45719" marB="4571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聚能压裂相关实验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平板压裂可视化实验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开题调研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19" marB="4571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9705" indent="0" algn="just">
                        <a:lnSpc>
                          <a:spcPct val="120000"/>
                        </a:lnSpc>
                      </a:pPr>
                      <a:r>
                        <a:rPr lang="en-US" altLang="zh-CN" sz="20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聚能压裂页岩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亚克力小三轴正常开展</a:t>
                      </a:r>
                      <a:endParaRPr lang="en-US" altLang="zh-CN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79705" indent="0" algn="just">
                        <a:lnSpc>
                          <a:spcPct val="120000"/>
                        </a:lnSpc>
                      </a:pPr>
                      <a:r>
                        <a:rPr lang="en-US" altLang="zh-CN" sz="20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altLang="en-US" sz="2000" kern="1200" baseline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应变监测实验</a:t>
                      </a:r>
                      <a:r>
                        <a:rPr lang="zh-CN" altLang="en-US" sz="20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滞后</a:t>
                      </a:r>
                      <a:endParaRPr lang="en-US" altLang="zh-CN" sz="2000" kern="12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79705" indent="0" algn="just">
                        <a:lnSpc>
                          <a:spcPct val="120000"/>
                        </a:lnSpc>
                      </a:pPr>
                      <a:r>
                        <a:rPr lang="en-US" altLang="zh-CN" sz="20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en-US" altLang="zh-CN" sz="2000" kern="1200" baseline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DIC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平板压裂可视化实验</a:t>
                      </a:r>
                      <a:r>
                        <a:rPr lang="zh-CN" altLang="en-US" sz="20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滞后</a:t>
                      </a:r>
                      <a:endParaRPr lang="en-US" altLang="zh-CN" sz="2000" kern="12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9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项目工作</a:t>
                      </a: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中奥干热岩地热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页岩油专项项目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9705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2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成果发表</a:t>
                      </a: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明亮师兄论文整理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正在进行</a:t>
                      </a:r>
                      <a:endParaRPr lang="en-US" altLang="zh-CN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7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73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4E5198-BC1B-4DE5-8FAD-0ABA67D3B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秋季工作计划与完成情况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7C66829-493F-442F-891E-D128C498F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371436"/>
              </p:ext>
            </p:extLst>
          </p:nvPr>
        </p:nvGraphicFramePr>
        <p:xfrm>
          <a:off x="117097" y="1333500"/>
          <a:ext cx="12036333" cy="4549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622">
                  <a:extLst>
                    <a:ext uri="{9D8B030D-6E8A-4147-A177-3AD203B41FA5}">
                      <a16:colId xmlns:a16="http://schemas.microsoft.com/office/drawing/2014/main" val="1966452182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090881781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919903252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3837069179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3490954743"/>
                    </a:ext>
                  </a:extLst>
                </a:gridCol>
                <a:gridCol w="765395">
                  <a:extLst>
                    <a:ext uri="{9D8B030D-6E8A-4147-A177-3AD203B41FA5}">
                      <a16:colId xmlns:a16="http://schemas.microsoft.com/office/drawing/2014/main" val="1512936952"/>
                    </a:ext>
                  </a:extLst>
                </a:gridCol>
                <a:gridCol w="681933">
                  <a:extLst>
                    <a:ext uri="{9D8B030D-6E8A-4147-A177-3AD203B41FA5}">
                      <a16:colId xmlns:a16="http://schemas.microsoft.com/office/drawing/2014/main" val="2219967314"/>
                    </a:ext>
                  </a:extLst>
                </a:gridCol>
                <a:gridCol w="761736">
                  <a:extLst>
                    <a:ext uri="{9D8B030D-6E8A-4147-A177-3AD203B41FA5}">
                      <a16:colId xmlns:a16="http://schemas.microsoft.com/office/drawing/2014/main" val="2519048376"/>
                    </a:ext>
                  </a:extLst>
                </a:gridCol>
                <a:gridCol w="765395">
                  <a:extLst>
                    <a:ext uri="{9D8B030D-6E8A-4147-A177-3AD203B41FA5}">
                      <a16:colId xmlns:a16="http://schemas.microsoft.com/office/drawing/2014/main" val="259484610"/>
                    </a:ext>
                  </a:extLst>
                </a:gridCol>
                <a:gridCol w="451362">
                  <a:extLst>
                    <a:ext uri="{9D8B030D-6E8A-4147-A177-3AD203B41FA5}">
                      <a16:colId xmlns:a16="http://schemas.microsoft.com/office/drawing/2014/main" val="1652535862"/>
                    </a:ext>
                  </a:extLst>
                </a:gridCol>
                <a:gridCol w="208615">
                  <a:extLst>
                    <a:ext uri="{9D8B030D-6E8A-4147-A177-3AD203B41FA5}">
                      <a16:colId xmlns:a16="http://schemas.microsoft.com/office/drawing/2014/main" val="326497980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383814649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1228673431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993508008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503242693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4042806719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3759144656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1389368824"/>
                    </a:ext>
                  </a:extLst>
                </a:gridCol>
              </a:tblGrid>
              <a:tr h="541426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计划</a:t>
                      </a:r>
                      <a:endParaRPr lang="en-US" altLang="zh-CN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任务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46078"/>
                  </a:ext>
                </a:extLst>
              </a:tr>
              <a:tr h="857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288863"/>
                  </a:ext>
                </a:extLst>
              </a:tr>
              <a:tr h="332093">
                <a:tc gridSpan="1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个人进展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706460"/>
                  </a:ext>
                </a:extLst>
              </a:tr>
              <a:tr h="79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硕士开题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阅读相关文献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完成开题大方向敲定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完成开题报告及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对教材中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matlab</a:t>
                      </a: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内容用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py</a:t>
                      </a: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复现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根据流致振动调研结合油服管柱撰写一篇论文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496788"/>
                  </a:ext>
                </a:extLst>
              </a:tr>
              <a:tr h="3556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成果发表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7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专利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项目论文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聚能整理论文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8492"/>
                  </a:ext>
                </a:extLst>
              </a:tr>
              <a:tr h="359716">
                <a:tc gridSpan="1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科研项目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9235"/>
                  </a:ext>
                </a:extLst>
              </a:tr>
              <a:tr h="429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中奥干热岩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平板可视化压裂实验改进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压裂实验开展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实验结果后处理分析、材料形成、文章撰写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撰写学术论文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实验结果后处理分析、材料形成、文章撰写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实验结果后处理分析、材料形成、文章撰写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343616"/>
                  </a:ext>
                </a:extLst>
              </a:tr>
              <a:tr h="79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聚能专项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预实验开展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开展三轴应变监测实验及平板可视化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0" lang="zh-CN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数据处理及分析、撰写学术论文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数据处理及分析、撰写学术论文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299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7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E4A1DC92-622C-9D2B-DADC-225D0420D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4" y="1035426"/>
            <a:ext cx="11066641" cy="83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研究内容：</a:t>
            </a:r>
            <a:r>
              <a:rPr kumimoji="0" lang="en-US" altLang="zh-CN" sz="240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Mt. Simon</a:t>
            </a:r>
            <a:r>
              <a:rPr kumimoji="0" lang="zh-CN" altLang="en-US" sz="240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砂岩岩心中粘土矿物润湿性对多相流动的影响</a:t>
            </a:r>
            <a:endParaRPr kumimoji="0" lang="en-US" altLang="zh-CN" sz="240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实验方法：</a:t>
            </a: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岩心驱替实验、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QEMSCAN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Micro-CT</a:t>
            </a: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LB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多相流模拟</a:t>
            </a:r>
            <a:endParaRPr kumimoji="0" lang="en-US" altLang="zh-CN" sz="2400" b="1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F76CD9-A7E3-E0F7-C97F-28827FB9D11E}"/>
              </a:ext>
            </a:extLst>
          </p:cNvPr>
          <p:cNvSpPr/>
          <p:nvPr/>
        </p:nvSpPr>
        <p:spPr>
          <a:xfrm>
            <a:off x="5649106" y="6319132"/>
            <a:ext cx="2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不同润湿条件相渗曲线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0F833C-B4A8-F4AC-E635-D98895716A7F}"/>
              </a:ext>
            </a:extLst>
          </p:cNvPr>
          <p:cNvSpPr/>
          <p:nvPr/>
        </p:nvSpPr>
        <p:spPr>
          <a:xfrm>
            <a:off x="8798669" y="6250230"/>
            <a:ext cx="340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粘土矿物润湿性反转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对孔隙中水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</a:t>
            </a:r>
            <a:r>
              <a:rPr lang="en-US" altLang="zh-CN" sz="16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分布的影响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D3FBDF8-320F-AC28-FE6F-1DBEDA1A9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3" y="1779701"/>
            <a:ext cx="11626186" cy="143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i="0" u="none" strike="noStrike" kern="1200" cap="none" spc="151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在原位</a:t>
            </a:r>
            <a:r>
              <a:rPr lang="en-US" altLang="zh-CN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Micro-CT</a:t>
            </a:r>
            <a:r>
              <a:rPr lang="zh-CN" altLang="en-US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结果表明岩心中润湿角分布为</a:t>
            </a:r>
            <a:r>
              <a:rPr lang="en-US" altLang="zh-CN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0~110°</a:t>
            </a:r>
            <a:r>
              <a:rPr lang="zh-CN" altLang="en-US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，平均值为</a:t>
            </a:r>
            <a:r>
              <a:rPr lang="en-US" altLang="zh-CN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45°</a:t>
            </a:r>
            <a:r>
              <a:rPr lang="zh-CN" altLang="en-US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spc="15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当基质的润湿性保持不变时，残余水饱和度随着矿物润湿角的增加而减小；</a:t>
            </a:r>
            <a:endParaRPr kumimoji="0" lang="en-US" altLang="zh-CN" sz="2400" b="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粘土润湿性反转会显著影响相对渗透率曲线。</a:t>
            </a:r>
            <a:endParaRPr kumimoji="0" lang="en-US" altLang="zh-CN" sz="2400" b="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45FBF0-3F26-9035-ED25-9B7958706251}"/>
              </a:ext>
            </a:extLst>
          </p:cNvPr>
          <p:cNvSpPr/>
          <p:nvPr/>
        </p:nvSpPr>
        <p:spPr>
          <a:xfrm>
            <a:off x="888336" y="6319132"/>
            <a:ext cx="34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水驱饱和度曲线及相分布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C199F66-8974-9565-A92F-6AF7D7BB5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2" y="3202255"/>
            <a:ext cx="1178520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心得与收获</a:t>
            </a:r>
            <a:r>
              <a:rPr lang="zh-CN" altLang="en-US" sz="24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lang="en-US" altLang="zh-CN" sz="2400" b="1" spc="15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2403136-A659-A6DD-F91D-AFC7CFFE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3" y="4164764"/>
            <a:ext cx="4891899" cy="20957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0132C7-FF6C-76B5-2CE5-6A0D951D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669" y="3950005"/>
            <a:ext cx="2971800" cy="23691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B810BD-083B-AFD8-23A5-FA0547B68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570" r="28596" b="1"/>
          <a:stretch/>
        </p:blipFill>
        <p:spPr>
          <a:xfrm>
            <a:off x="5078516" y="4164764"/>
            <a:ext cx="3492992" cy="2095715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95D8CBDB-7601-0293-4C18-3C59BFBC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470" y="0"/>
            <a:ext cx="9490828" cy="100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Influence of Clay Wettability Alteration on Relative Permeability, 2020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Ming Fan, James E. McClure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等人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美国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Virginia Tech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大学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Geophysical Research Letters, Q1, IF=4.6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8DD424-E9A1-BB36-FC40-F3E9DE815490}"/>
              </a:ext>
            </a:extLst>
          </p:cNvPr>
          <p:cNvSpPr txBox="1"/>
          <p:nvPr/>
        </p:nvSpPr>
        <p:spPr>
          <a:xfrm>
            <a:off x="3953890" y="-1117063"/>
            <a:ext cx="432435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主要作者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研究团队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期刊名称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影响因子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或者中科院查看分区及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120D61-140F-D2C7-CE9E-8E6B82962F6D}"/>
              </a:ext>
            </a:extLst>
          </p:cNvPr>
          <p:cNvSpPr txBox="1"/>
          <p:nvPr/>
        </p:nvSpPr>
        <p:spPr>
          <a:xfrm>
            <a:off x="144283" y="3572160"/>
            <a:ext cx="10638015" cy="50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defPPr>
              <a:defRPr lang="zh-CN"/>
            </a:defPPr>
            <a:lvl1pPr marL="342900" lvl="0" indent="-34290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kumimoji="0" sz="2400" i="0" u="none" strike="noStrike" cap="none" spc="151" normalizeH="0" baseline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本文中有许多关于岩石润湿性分布特征的描述，后续可以参考借鉴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4DD0E5-03DE-700A-2F26-D597A602468C}"/>
              </a:ext>
            </a:extLst>
          </p:cNvPr>
          <p:cNvSpPr txBox="1"/>
          <p:nvPr/>
        </p:nvSpPr>
        <p:spPr>
          <a:xfrm>
            <a:off x="7723366" y="2480430"/>
            <a:ext cx="432435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文献分析，关注实验内容、方法、主要结论与自己读完之后的心得体会，最多不超过两页</a:t>
            </a:r>
          </a:p>
        </p:txBody>
      </p:sp>
    </p:spTree>
    <p:extLst>
      <p:ext uri="{BB962C8B-B14F-4D97-AF65-F5344CB8AC3E}">
        <p14:creationId xmlns:p14="http://schemas.microsoft.com/office/powerpoint/2010/main" val="4062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9CEA313-DE05-7045-D365-46280E803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r="2886" b="5010"/>
          <a:stretch/>
        </p:blipFill>
        <p:spPr>
          <a:xfrm>
            <a:off x="887562" y="3153537"/>
            <a:ext cx="3815130" cy="30892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042D34-997A-4D91-0ADF-07270BC3E2C7}"/>
              </a:ext>
            </a:extLst>
          </p:cNvPr>
          <p:cNvSpPr txBox="1"/>
          <p:nvPr/>
        </p:nvSpPr>
        <p:spPr>
          <a:xfrm>
            <a:off x="1228111" y="6315631"/>
            <a:ext cx="289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压力对比曲线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BF3479-7AB5-07F9-C6B7-13C303264B53}"/>
              </a:ext>
            </a:extLst>
          </p:cNvPr>
          <p:cNvSpPr txBox="1"/>
          <p:nvPr/>
        </p:nvSpPr>
        <p:spPr>
          <a:xfrm>
            <a:off x="4121713" y="6344689"/>
            <a:ext cx="495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保鲜膜包覆岩样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042D34-997A-4D91-0ADF-07270BC3E2C7}"/>
              </a:ext>
            </a:extLst>
          </p:cNvPr>
          <p:cNvSpPr txBox="1"/>
          <p:nvPr/>
        </p:nvSpPr>
        <p:spPr>
          <a:xfrm>
            <a:off x="8633614" y="6344689"/>
            <a:ext cx="289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龙马溪组页岩压后图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DD3198-394A-D431-0CE5-971D698994BD}"/>
              </a:ext>
            </a:extLst>
          </p:cNvPr>
          <p:cNvSpPr txBox="1"/>
          <p:nvPr/>
        </p:nvSpPr>
        <p:spPr>
          <a:xfrm>
            <a:off x="473841" y="1549431"/>
            <a:ext cx="11718159" cy="189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完成小三轴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及龙马溪页岩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SC-CO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准静态及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不同聚能压力下压裂实验；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相同条件下水力压裂对比实验还未开展；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目前实验结果表明：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SC-CO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聚能压裂较准静态压裂能降低页岩岩样约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的破裂压力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387B254-1020-4513-DBD8-E9D80EEA8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SC-CO</a:t>
            </a:r>
            <a:r>
              <a:rPr lang="en-US" altLang="zh-CN" sz="2800" b="1" spc="15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聚能压裂实验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页岩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F679F3-FB69-DE90-5D7C-8D3526A5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543" y="3313212"/>
            <a:ext cx="2297744" cy="28468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5A53A9-C508-D4E6-F200-D6BA8CDB85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631" b="26137"/>
          <a:stretch/>
        </p:blipFill>
        <p:spPr>
          <a:xfrm>
            <a:off x="5100178" y="3251200"/>
            <a:ext cx="2846395" cy="29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6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BF3479-7AB5-07F9-C6B7-13C303264B53}"/>
              </a:ext>
            </a:extLst>
          </p:cNvPr>
          <p:cNvSpPr txBox="1"/>
          <p:nvPr/>
        </p:nvSpPr>
        <p:spPr>
          <a:xfrm>
            <a:off x="3783903" y="6430901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三轴应力下不同加压方式样品压后图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DD3198-394A-D431-0CE5-971D698994BD}"/>
              </a:ext>
            </a:extLst>
          </p:cNvPr>
          <p:cNvSpPr txBox="1"/>
          <p:nvPr/>
        </p:nvSpPr>
        <p:spPr>
          <a:xfrm>
            <a:off x="473841" y="1549431"/>
            <a:ext cx="11718159" cy="282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实验目的：利用亚克力均质性预测裂缝扩展分布，便于后期应变片布置；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为防止井筒崩出，听从王老师指导，选择对井眼进行攻螺纹加工处理；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实验结果表明：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准静态裂缝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由裸眼段下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井底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起裂拓展；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聚能裂缝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由裸眼段上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井筒底部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起裂拓展，其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贯穿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仍具有随机性，受强塑性及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缺口敏感性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影响，三轴应力下聚能破裂压力更高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387B254-1020-4513-DBD8-E9D80EEA8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应变监测预实验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亚克力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0EF9CA-6015-6D99-FB39-AB1DA757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7" b="4307"/>
          <a:stretch/>
        </p:blipFill>
        <p:spPr>
          <a:xfrm>
            <a:off x="3650531" y="3886283"/>
            <a:ext cx="2673878" cy="2381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E7B7F6-6FDB-3886-1DA8-5FDFF1B426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47" r="864" b="15196"/>
          <a:stretch/>
        </p:blipFill>
        <p:spPr>
          <a:xfrm>
            <a:off x="6339654" y="3868225"/>
            <a:ext cx="2550346" cy="24271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FC19146-41DA-8999-3D8F-849553FFE9D4}"/>
              </a:ext>
            </a:extLst>
          </p:cNvPr>
          <p:cNvSpPr txBox="1"/>
          <p:nvPr/>
        </p:nvSpPr>
        <p:spPr>
          <a:xfrm>
            <a:off x="1527805" y="3889793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准静态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3B1864-CCAD-259C-4774-E5FA9090834F}"/>
              </a:ext>
            </a:extLst>
          </p:cNvPr>
          <p:cNvSpPr txBox="1"/>
          <p:nvPr/>
        </p:nvSpPr>
        <p:spPr>
          <a:xfrm>
            <a:off x="4396774" y="3882092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25MPa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聚能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4A9C228-C3C5-34BF-FB39-7A4415AE9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9702" y="3880607"/>
            <a:ext cx="2282493" cy="238434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056F02B-B729-653B-0D9C-97B30896AB8A}"/>
              </a:ext>
            </a:extLst>
          </p:cNvPr>
          <p:cNvSpPr txBox="1"/>
          <p:nvPr/>
        </p:nvSpPr>
        <p:spPr>
          <a:xfrm>
            <a:off x="9313643" y="6414953"/>
            <a:ext cx="289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应变片预布置区域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3887BD-CFAF-F505-BEB3-AE29325369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961" r="2485"/>
          <a:stretch/>
        </p:blipFill>
        <p:spPr>
          <a:xfrm>
            <a:off x="239004" y="3859228"/>
            <a:ext cx="2111829" cy="242710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E66E26E-6108-1FC3-F52D-E9BADC125465}"/>
              </a:ext>
            </a:extLst>
          </p:cNvPr>
          <p:cNvSpPr txBox="1"/>
          <p:nvPr/>
        </p:nvSpPr>
        <p:spPr>
          <a:xfrm>
            <a:off x="-691646" y="6407740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井壁未攻螺纹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3B2032-4144-CBF9-FD63-3B7BE9C8A219}"/>
              </a:ext>
            </a:extLst>
          </p:cNvPr>
          <p:cNvSpPr txBox="1"/>
          <p:nvPr/>
        </p:nvSpPr>
        <p:spPr>
          <a:xfrm>
            <a:off x="-1869335" y="3870225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井筒崩飞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E0EE4F3-BEBC-B55B-1339-B86752428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t="40993" r="19355" b="34906"/>
          <a:stretch/>
        </p:blipFill>
        <p:spPr>
          <a:xfrm rot="5400000">
            <a:off x="1573199" y="4697269"/>
            <a:ext cx="2405727" cy="7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622423-22DE-1056-132D-3BEE2AE67CA8}"/>
              </a:ext>
            </a:extLst>
          </p:cNvPr>
          <p:cNvSpPr txBox="1"/>
          <p:nvPr/>
        </p:nvSpPr>
        <p:spPr>
          <a:xfrm>
            <a:off x="555741" y="6402937"/>
            <a:ext cx="29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实验前样品拍摄图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B01AC4-DD15-B849-E0FE-BDB325F978CD}"/>
              </a:ext>
            </a:extLst>
          </p:cNvPr>
          <p:cNvSpPr txBox="1"/>
          <p:nvPr/>
        </p:nvSpPr>
        <p:spPr>
          <a:xfrm>
            <a:off x="2676381" y="6402937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实验过程手机拍摄图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9291F12-833C-5E52-5A44-AD34601B1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亚克力可视化压裂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F03FF-8681-3D51-5EC2-C27B121EF5DE}"/>
              </a:ext>
            </a:extLst>
          </p:cNvPr>
          <p:cNvSpPr txBox="1"/>
          <p:nvPr/>
        </p:nvSpPr>
        <p:spPr>
          <a:xfrm>
            <a:off x="473841" y="1549431"/>
            <a:ext cx="11718159" cy="14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目前已开展准静态以及聚能压裂亚克力可视化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现有实验结果与预期实验讨论结果基本一致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考虑定制前置盖板以防止样品崩出，破坏样品最终形态，影响压后重塑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C3925-67CD-970E-00F6-B954789C3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41" y="3326481"/>
            <a:ext cx="3111759" cy="2949608"/>
          </a:xfrm>
          <a:prstGeom prst="rect">
            <a:avLst/>
          </a:prstGeom>
        </p:spPr>
      </p:pic>
      <p:pic>
        <p:nvPicPr>
          <p:cNvPr id="9" name="ea545d4d357110864ca0013e00f2ce1e">
            <a:hlinkClick r:id="" action="ppaction://media"/>
            <a:extLst>
              <a:ext uri="{FF2B5EF4-FFF2-40B4-BE49-F238E27FC236}">
                <a16:creationId xmlns:a16="http://schemas.microsoft.com/office/drawing/2014/main" id="{6A3F5213-D430-4E2E-423B-4F193116CE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23944" t="15744" r="38548" b="23812"/>
          <a:stretch/>
        </p:blipFill>
        <p:spPr>
          <a:xfrm>
            <a:off x="4190124" y="3163193"/>
            <a:ext cx="3376799" cy="3060950"/>
          </a:xfrm>
          <a:prstGeom prst="rect">
            <a:avLst/>
          </a:prstGeom>
        </p:spPr>
      </p:pic>
      <p:pic>
        <p:nvPicPr>
          <p:cNvPr id="11" name="SOLIDWORKS Premium 2021 SP0.0 - [零件1 _] 2024-09-26 12-33-20">
            <a:hlinkClick r:id="" action="ppaction://media"/>
            <a:extLst>
              <a:ext uri="{FF2B5EF4-FFF2-40B4-BE49-F238E27FC236}">
                <a16:creationId xmlns:a16="http://schemas.microsoft.com/office/drawing/2014/main" id="{44EF2BC7-272B-0AC4-2E90-7F8425DC9F1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974"/>
                </p14:media>
              </p:ext>
            </p:extLst>
          </p:nvPr>
        </p:nvPicPr>
        <p:blipFill>
          <a:blip r:embed="rId9"/>
          <a:srcRect l="36009" t="15505" r="30617" b="22093"/>
          <a:stretch/>
        </p:blipFill>
        <p:spPr>
          <a:xfrm>
            <a:off x="8130670" y="3035065"/>
            <a:ext cx="3168702" cy="31844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4ED4572-53E6-41A7-83CE-F9C7A217B37A}"/>
              </a:ext>
            </a:extLst>
          </p:cNvPr>
          <p:cNvSpPr txBox="1"/>
          <p:nvPr/>
        </p:nvSpPr>
        <p:spPr>
          <a:xfrm>
            <a:off x="6605821" y="6407569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亚克力前置盖板设计</a:t>
            </a:r>
          </a:p>
        </p:txBody>
      </p:sp>
    </p:spTree>
    <p:extLst>
      <p:ext uri="{BB962C8B-B14F-4D97-AF65-F5344CB8AC3E}">
        <p14:creationId xmlns:p14="http://schemas.microsoft.com/office/powerpoint/2010/main" val="402124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622423-22DE-1056-132D-3BEE2AE67CA8}"/>
              </a:ext>
            </a:extLst>
          </p:cNvPr>
          <p:cNvSpPr txBox="1"/>
          <p:nvPr/>
        </p:nvSpPr>
        <p:spPr>
          <a:xfrm>
            <a:off x="555741" y="6402937"/>
            <a:ext cx="29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摄像机前所放置挡板破碎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B01AC4-DD15-B849-E0FE-BDB325F978CD}"/>
              </a:ext>
            </a:extLst>
          </p:cNvPr>
          <p:cNvSpPr txBox="1"/>
          <p:nvPr/>
        </p:nvSpPr>
        <p:spPr>
          <a:xfrm>
            <a:off x="2994117" y="6402937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实验结束后试样弹出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9291F12-833C-5E52-5A44-AD34601B1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亚克力可视化压裂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F03FF-8681-3D51-5EC2-C27B121EF5DE}"/>
              </a:ext>
            </a:extLst>
          </p:cNvPr>
          <p:cNvSpPr txBox="1"/>
          <p:nvPr/>
        </p:nvSpPr>
        <p:spPr>
          <a:xfrm>
            <a:off x="473841" y="1549431"/>
            <a:ext cx="11718159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加压结束后没有前置挡板，若样品出现贯穿破坏，极易崩出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双层挡板无法格挡挡冲击，购买加厚亚克力挡板以防止样品弹出后造成破坏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AA7DD8-3F01-F04E-1E0C-3083EEA8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3" y="2535486"/>
            <a:ext cx="2835877" cy="37811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C6549A-2C0B-7EE8-FA0E-B8B48CB52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582"/>
                    </a14:imgEffect>
                    <a14:imgEffect>
                      <a14:saturation sat="1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7013" y="2535486"/>
            <a:ext cx="2837973" cy="379412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5E483E8-0375-55A0-878E-98DF073468D2}"/>
              </a:ext>
            </a:extLst>
          </p:cNvPr>
          <p:cNvSpPr txBox="1"/>
          <p:nvPr/>
        </p:nvSpPr>
        <p:spPr>
          <a:xfrm>
            <a:off x="6724767" y="6395946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实验结束后试样弹出</a:t>
            </a:r>
          </a:p>
        </p:txBody>
      </p:sp>
      <p:pic>
        <p:nvPicPr>
          <p:cNvPr id="19" name="85a6d593d5717a7746ff8e7fae3c07db">
            <a:hlinkClick r:id="" action="ppaction://media"/>
            <a:extLst>
              <a:ext uri="{FF2B5EF4-FFF2-40B4-BE49-F238E27FC236}">
                <a16:creationId xmlns:a16="http://schemas.microsoft.com/office/drawing/2014/main" id="{AFC3F564-02D7-8770-84F1-F0D68D5773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65" end="3622.9999"/>
                </p14:media>
              </p:ext>
            </p:extLst>
          </p:nvPr>
        </p:nvPicPr>
        <p:blipFill>
          <a:blip r:embed="rId8"/>
          <a:srcRect l="-926" b="26182"/>
          <a:stretch/>
        </p:blipFill>
        <p:spPr>
          <a:xfrm>
            <a:off x="8523531" y="2529894"/>
            <a:ext cx="2933145" cy="37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>
            <a:extLst>
              <a:ext uri="{FF2B5EF4-FFF2-40B4-BE49-F238E27FC236}">
                <a16:creationId xmlns:a16="http://schemas.microsoft.com/office/drawing/2014/main" id="{D277E631-C2D3-08F1-B91F-8514565FF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74" y="1800934"/>
            <a:ext cx="10964952" cy="374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实验室日常工作开展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辅助铭盛师兄开展聚能压裂实验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辅助王老师专利撰写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平板可视化实验开展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SolidWorks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英语学习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延长甜点项目收尾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zh-CN" altLang="en-US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43F6B6-0FBE-883B-3142-F674850FF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项目进展及日常工作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C1B1E1C7-DEB5-B4E4-449F-CB135EFAF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日常工作</a:t>
            </a:r>
          </a:p>
        </p:txBody>
      </p:sp>
    </p:spTree>
    <p:extLst>
      <p:ext uri="{BB962C8B-B14F-4D97-AF65-F5344CB8AC3E}">
        <p14:creationId xmlns:p14="http://schemas.microsoft.com/office/powerpoint/2010/main" val="1370729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709b4c6-a622-44a8-a53d-bc10e59e1bcb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16133</TotalTime>
  <Words>990</Words>
  <Application>Microsoft Office PowerPoint</Application>
  <PresentationFormat>宽屏</PresentationFormat>
  <Paragraphs>148</Paragraphs>
  <Slides>12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Courier New</vt:lpstr>
      <vt:lpstr>Times New Roman</vt:lpstr>
      <vt:lpstr>Wingdings</vt:lpstr>
      <vt:lpstr>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Yong</dc:creator>
  <cp:lastModifiedBy>国新 张</cp:lastModifiedBy>
  <cp:revision>609</cp:revision>
  <dcterms:created xsi:type="dcterms:W3CDTF">2021-03-26T12:43:22Z</dcterms:created>
  <dcterms:modified xsi:type="dcterms:W3CDTF">2024-09-26T15:27:42Z</dcterms:modified>
</cp:coreProperties>
</file>